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290" r:id="rId3"/>
    <p:sldId id="291" r:id="rId4"/>
    <p:sldId id="259" r:id="rId5"/>
    <p:sldId id="301" r:id="rId6"/>
    <p:sldId id="319" r:id="rId7"/>
    <p:sldId id="322" r:id="rId8"/>
    <p:sldId id="323" r:id="rId9"/>
    <p:sldId id="393" r:id="rId10"/>
    <p:sldId id="394" r:id="rId11"/>
    <p:sldId id="355" r:id="rId12"/>
    <p:sldId id="317" r:id="rId13"/>
    <p:sldId id="357" r:id="rId14"/>
    <p:sldId id="386" r:id="rId15"/>
    <p:sldId id="286" r:id="rId16"/>
    <p:sldId id="302" r:id="rId17"/>
    <p:sldId id="327" r:id="rId18"/>
    <p:sldId id="326" r:id="rId19"/>
    <p:sldId id="395" r:id="rId20"/>
    <p:sldId id="396" r:id="rId21"/>
    <p:sldId id="325" r:id="rId22"/>
    <p:sldId id="334" r:id="rId23"/>
    <p:sldId id="376" r:id="rId24"/>
    <p:sldId id="335" r:id="rId25"/>
    <p:sldId id="387" r:id="rId26"/>
    <p:sldId id="338" r:id="rId27"/>
    <p:sldId id="339" r:id="rId28"/>
    <p:sldId id="336" r:id="rId29"/>
    <p:sldId id="379" r:id="rId30"/>
    <p:sldId id="383" r:id="rId31"/>
    <p:sldId id="388" r:id="rId32"/>
    <p:sldId id="384" r:id="rId33"/>
    <p:sldId id="381" r:id="rId34"/>
    <p:sldId id="385" r:id="rId35"/>
    <p:sldId id="380" r:id="rId36"/>
    <p:sldId id="389" r:id="rId37"/>
    <p:sldId id="382" r:id="rId38"/>
    <p:sldId id="378" r:id="rId39"/>
    <p:sldId id="332" r:id="rId40"/>
    <p:sldId id="390" r:id="rId41"/>
    <p:sldId id="343" r:id="rId42"/>
    <p:sldId id="344" r:id="rId43"/>
    <p:sldId id="340" r:id="rId44"/>
    <p:sldId id="341" r:id="rId45"/>
    <p:sldId id="348" r:id="rId46"/>
    <p:sldId id="350" r:id="rId47"/>
    <p:sldId id="346" r:id="rId48"/>
    <p:sldId id="397" r:id="rId49"/>
    <p:sldId id="349" r:id="rId50"/>
    <p:sldId id="354" r:id="rId51"/>
    <p:sldId id="352" r:id="rId52"/>
    <p:sldId id="392" r:id="rId53"/>
    <p:sldId id="292" r:id="rId54"/>
    <p:sldId id="293" r:id="rId55"/>
    <p:sldId id="345" r:id="rId56"/>
    <p:sldId id="391" r:id="rId57"/>
    <p:sldId id="358" r:id="rId58"/>
    <p:sldId id="307" r:id="rId59"/>
    <p:sldId id="258" r:id="rId6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Introduction" id="{969492F5-2BDB-4BBD-8A5B-0BF6B8A287D4}">
          <p14:sldIdLst>
            <p14:sldId id="256"/>
            <p14:sldId id="290"/>
            <p14:sldId id="291"/>
            <p14:sldId id="259"/>
            <p14:sldId id="301"/>
            <p14:sldId id="319"/>
            <p14:sldId id="322"/>
            <p14:sldId id="323"/>
          </p14:sldIdLst>
        </p14:section>
        <p14:section name="Academic Honesty" id="{139CB726-748E-47DB-8EBB-FA33257F52D4}">
          <p14:sldIdLst>
            <p14:sldId id="393"/>
            <p14:sldId id="394"/>
            <p14:sldId id="355"/>
            <p14:sldId id="317"/>
            <p14:sldId id="357"/>
            <p14:sldId id="386"/>
            <p14:sldId id="286"/>
          </p14:sldIdLst>
        </p14:section>
        <p14:section name="Introduction to Machine Learning" id="{71A067B8-151E-4BC1-A4A6-F31D9CB7599D}">
          <p14:sldIdLst>
            <p14:sldId id="302"/>
            <p14:sldId id="327"/>
            <p14:sldId id="326"/>
            <p14:sldId id="395"/>
            <p14:sldId id="396"/>
            <p14:sldId id="325"/>
            <p14:sldId id="334"/>
          </p14:sldIdLst>
        </p14:section>
        <p14:section name="Related Scientific Disciplines" id="{5EA2E5F9-BD9B-448F-966A-B2FFC59FFF42}">
          <p14:sldIdLst>
            <p14:sldId id="376"/>
            <p14:sldId id="335"/>
            <p14:sldId id="387"/>
            <p14:sldId id="338"/>
          </p14:sldIdLst>
        </p14:section>
        <p14:section name="Machine Learning Taxonomy" id="{749EDFAE-8A81-4C84-8295-09A3F86B63FF}">
          <p14:sldIdLst>
            <p14:sldId id="339"/>
            <p14:sldId id="336"/>
            <p14:sldId id="379"/>
            <p14:sldId id="383"/>
            <p14:sldId id="388"/>
            <p14:sldId id="384"/>
            <p14:sldId id="381"/>
            <p14:sldId id="385"/>
            <p14:sldId id="380"/>
            <p14:sldId id="389"/>
            <p14:sldId id="382"/>
          </p14:sldIdLst>
        </p14:section>
        <p14:section name="Examples" id="{09C132DB-7F23-4128-9CFC-8F5696112256}">
          <p14:sldIdLst>
            <p14:sldId id="378"/>
            <p14:sldId id="332"/>
            <p14:sldId id="390"/>
            <p14:sldId id="343"/>
            <p14:sldId id="344"/>
            <p14:sldId id="340"/>
            <p14:sldId id="341"/>
            <p14:sldId id="348"/>
            <p14:sldId id="350"/>
            <p14:sldId id="346"/>
            <p14:sldId id="397"/>
            <p14:sldId id="349"/>
            <p14:sldId id="354"/>
            <p14:sldId id="352"/>
            <p14:sldId id="392"/>
            <p14:sldId id="292"/>
            <p14:sldId id="293"/>
            <p14:sldId id="345"/>
            <p14:sldId id="391"/>
            <p14:sldId id="358"/>
          </p14:sldIdLst>
        </p14:section>
        <p14:section name="Epilog" id="{8A2AC188-DEBD-44E8-8A29-923D480D3BEF}">
          <p14:sldIdLst>
            <p14:sldId id="307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2CC"/>
    <a:srgbClr val="23C1FF"/>
    <a:srgbClr val="E7EAF0"/>
    <a:srgbClr val="CBD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981" autoAdjust="0"/>
  </p:normalViewPr>
  <p:slideViewPr>
    <p:cSldViewPr snapToGrid="0" snapToObjects="1">
      <p:cViewPr varScale="1">
        <p:scale>
          <a:sx n="64" d="100"/>
          <a:sy n="64" d="100"/>
        </p:scale>
        <p:origin x="147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82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presProps" Target="presProps.xml"/><Relationship Id="rId68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69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ustomXml" Target="../customXml/item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B9219-4A66-4B41-AFAD-B4DCC55121D3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99D96-90C2-44B4-8DCF-3216EB4C3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85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96F5A-DA36-4202-8F3F-DA89D0431918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BABC4-D3F8-4FEC-A081-17F891AA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4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944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</a:t>
            </a:r>
            <a:r>
              <a:rPr lang="en-US" baseline="0" dirty="0"/>
              <a:t> Deep Learning Book by Ian </a:t>
            </a:r>
            <a:r>
              <a:rPr lang="en-US" baseline="0" dirty="0" err="1"/>
              <a:t>Goodfellow</a:t>
            </a:r>
            <a:r>
              <a:rPr lang="en-US" baseline="0" dirty="0"/>
              <a:t>, </a:t>
            </a:r>
            <a:r>
              <a:rPr lang="en-US" baseline="0" dirty="0" err="1"/>
              <a:t>Yoshua</a:t>
            </a:r>
            <a:r>
              <a:rPr lang="en-US" baseline="0" dirty="0"/>
              <a:t> </a:t>
            </a:r>
            <a:r>
              <a:rPr lang="en-US" baseline="0" dirty="0" err="1"/>
              <a:t>Bengio</a:t>
            </a:r>
            <a:r>
              <a:rPr lang="en-US" baseline="0" dirty="0"/>
              <a:t>, Aaron </a:t>
            </a:r>
            <a:r>
              <a:rPr lang="en-US" baseline="0" dirty="0" err="1"/>
              <a:t>Courville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BABC4-D3F8-4FEC-A081-17F891AA9F9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8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ystogan\Downloads\Compressed\2917_internet_ppt\template_main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94" y="3251531"/>
            <a:ext cx="3848669" cy="309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34684" y="1269242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34684" y="2227425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234684" y="2875084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61DBC4B-18FA-4641-AED3-09167062A95C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1269242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C:\Users\Mystogan\Pictures\Untitled-1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9705" y="216578"/>
            <a:ext cx="3264827" cy="6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2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65760" y="2009550"/>
            <a:ext cx="8326438" cy="4025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0"/>
            <a:ext cx="9144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5418163" y="6451600"/>
            <a:ext cx="3315778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8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242940"/>
            <a:ext cx="9144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5418163" y="6451600"/>
            <a:ext cx="3315778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4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374826" y="2009550"/>
            <a:ext cx="4035425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4738863" y="2009550"/>
            <a:ext cx="4035425" cy="4002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CA678-D006-7B41-A446-6998EA1314C2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0"/>
            <a:ext cx="9144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4" y="1336417"/>
            <a:ext cx="8409163" cy="64123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5418163" y="6451600"/>
            <a:ext cx="3315778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66889" y="1645920"/>
            <a:ext cx="4035247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4703762" y="1645920"/>
            <a:ext cx="4045126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357187" y="2659063"/>
            <a:ext cx="404495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4703762" y="2659063"/>
            <a:ext cx="4044950" cy="335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1F2DA-4C0E-AF48-AAE7-6B5FD0673F1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1242940"/>
            <a:ext cx="9144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28" hasCustomPrompt="1"/>
          </p:nvPr>
        </p:nvSpPr>
        <p:spPr>
          <a:xfrm>
            <a:off x="5418163" y="6451600"/>
            <a:ext cx="3315778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4678538" y="2009550"/>
            <a:ext cx="4035425" cy="40023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365125" y="2009550"/>
            <a:ext cx="3997325" cy="40023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3548A-BD02-5246-9AB8-6847FF416924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42940"/>
            <a:ext cx="9144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5418163" y="6451600"/>
            <a:ext cx="3315778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9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434548" y="4489331"/>
            <a:ext cx="8326438" cy="21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C00000"/>
                </a:solidFill>
                <a:latin typeface="Brush Script Std" pitchFamily="66" charset="0"/>
              </a:rPr>
              <a:t>THANK YOU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-489" y="4670967"/>
            <a:ext cx="9141923" cy="9368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C:\Users\Mystogan\Pictures\red-digital-background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566" y="0"/>
            <a:ext cx="9144000" cy="46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ystogan\Pictures\logo-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392" y="142946"/>
            <a:ext cx="3039184" cy="60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2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3999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365125" y="1336417"/>
            <a:ext cx="8326438" cy="64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Picture 2" descr="C:\Users\Mystogan\Pictures\75_big.jp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48401"/>
            <a:ext cx="914399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89908" y="6451886"/>
            <a:ext cx="358775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B1F015-1154-6F45-9F5A-29B4836DF7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810596" y="6451886"/>
            <a:ext cx="1643062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49DE922-2F34-1241-8A40-1B6D2996FA4E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9449594" y="5911057"/>
            <a:ext cx="170973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8 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365125" y="1977656"/>
            <a:ext cx="8326438" cy="40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" y="0"/>
            <a:ext cx="9143993" cy="124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spcBef>
          <a:spcPts val="1800"/>
        </a:spcBef>
        <a:spcAft>
          <a:spcPct val="0"/>
        </a:spcAft>
        <a:buSzPct val="135000"/>
        <a:buBlip>
          <a:blip r:embed="rId12"/>
        </a:buBlip>
        <a:defRPr sz="2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gungtoto.web.id/" TargetMode="External"/><Relationship Id="rId2" Type="http://schemas.openxmlformats.org/officeDocument/2006/relationships/hyperlink" Target="mailto:agungtoto@telkomuniversity.ac.i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hyperlink" Target="https://giphy.com/gifs/linarf-l3vR89zLJyrTX7Kc8?utm_source=media-link&amp;utm_medium=landing&amp;utm_campaign=Media%20Links&amp;utm_term=https://giphy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061DBC4B-18FA-4641-AED3-09167062A95C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A0FCE97-1E5D-3942-9893-29D29393C492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First Meet</a:t>
            </a:r>
            <a:r>
              <a:rPr lang="id-ID" sz="2400" dirty="0"/>
              <a:t> – Introduction</a:t>
            </a:r>
            <a:r>
              <a:rPr lang="en-US" sz="2400" dirty="0"/>
              <a:t> [ADF19]</a:t>
            </a:r>
            <a:endParaRPr lang="id-ID" sz="2400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23C9F56-9720-471B-9DD0-386986F89E03}"/>
              </a:ext>
            </a:extLst>
          </p:cNvPr>
          <p:cNvSpPr txBox="1">
            <a:spLocks/>
          </p:cNvSpPr>
          <p:nvPr/>
        </p:nvSpPr>
        <p:spPr bwMode="auto">
          <a:xfrm>
            <a:off x="3614738" y="3239997"/>
            <a:ext cx="4929187" cy="2348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ts val="1800"/>
              </a:spcBef>
              <a:spcAft>
                <a:spcPct val="0"/>
              </a:spcAft>
              <a:buSzPct val="135000"/>
              <a:buFontTx/>
              <a:buNone/>
              <a:defRPr sz="1600" kern="1200">
                <a:solidFill>
                  <a:schemeClr val="tx1"/>
                </a:solidFill>
                <a:latin typeface="Verdana"/>
                <a:ea typeface="ＭＳ Ｐゴシック" charset="0"/>
                <a:cs typeface="ＭＳ Ｐゴシック" charset="0"/>
              </a:defRPr>
            </a:lvl1pPr>
            <a:lvl2pPr marL="593725" indent="-182563" algn="l" defTabSz="457200" rtl="0" eaLnBrk="1" fontAlgn="base" hangingPunct="1">
              <a:spcBef>
                <a:spcPts val="800"/>
              </a:spcBef>
              <a:spcAft>
                <a:spcPct val="0"/>
              </a:spcAft>
              <a:buClr>
                <a:srgbClr val="595959"/>
              </a:buClr>
              <a:buFont typeface="Lucida Grande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22325" indent="-182563" algn="l" defTabSz="457200" rtl="0" eaLnBrk="1" fontAlgn="base" hangingPunct="1">
              <a:spcBef>
                <a:spcPts val="700"/>
              </a:spcBef>
              <a:spcAft>
                <a:spcPct val="0"/>
              </a:spcAft>
              <a:buClr>
                <a:srgbClr val="595959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50925" indent="-182563" algn="l" defTabSz="457200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595959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33488" indent="-182563" algn="l" defTabSz="457200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7F7F7F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Agung Toto Wibowo</a:t>
            </a:r>
          </a:p>
          <a:p>
            <a:r>
              <a:rPr lang="en-US">
                <a:hlinkClick r:id="rId2"/>
              </a:rPr>
              <a:t>agungtoto@telkomuniversity.ac.id</a:t>
            </a:r>
            <a:endParaRPr lang="en-US"/>
          </a:p>
          <a:p>
            <a:r>
              <a:rPr lang="en-US"/>
              <a:t>WA: 081322513875</a:t>
            </a:r>
          </a:p>
          <a:p>
            <a:r>
              <a:rPr lang="en-US"/>
              <a:t>IG: atwbox</a:t>
            </a:r>
          </a:p>
          <a:p>
            <a:r>
              <a:rPr lang="en-US"/>
              <a:t>Fb : Agung Toto</a:t>
            </a:r>
          </a:p>
          <a:p>
            <a:r>
              <a:rPr lang="en-US">
                <a:hlinkClick r:id="rId3"/>
              </a:rPr>
              <a:t>http://agungtoto.web.id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9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Don’t look </a:t>
            </a:r>
            <a:r>
              <a:rPr lang="en-US" dirty="0"/>
              <a:t>at solutions or code that are not your own</a:t>
            </a:r>
          </a:p>
          <a:p>
            <a:r>
              <a:rPr lang="en-US" dirty="0"/>
              <a:t>Everything you submit should be </a:t>
            </a:r>
            <a:r>
              <a:rPr lang="en-US" b="1" dirty="0">
                <a:solidFill>
                  <a:srgbClr val="0000FF"/>
                </a:solidFill>
              </a:rPr>
              <a:t>your own 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1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Convolutional Neural Network</a:t>
            </a:r>
            <a:endParaRPr lang="en-US" dirty="0"/>
          </a:p>
        </p:txBody>
      </p:sp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4BFC7CC-A683-497B-9BA3-ED57F8A1D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69" b="11214"/>
          <a:stretch/>
        </p:blipFill>
        <p:spPr>
          <a:xfrm>
            <a:off x="7076052" y="4777535"/>
            <a:ext cx="1857374" cy="14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3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Don’t share </a:t>
            </a:r>
            <a:r>
              <a:rPr lang="en-US" dirty="0"/>
              <a:t>your solution code with others</a:t>
            </a:r>
          </a:p>
          <a:p>
            <a:r>
              <a:rPr lang="en-US" dirty="0"/>
              <a:t>However </a:t>
            </a:r>
            <a:r>
              <a:rPr lang="en-US" b="1" dirty="0">
                <a:solidFill>
                  <a:srgbClr val="0000FF"/>
                </a:solidFill>
              </a:rPr>
              <a:t>discussing</a:t>
            </a:r>
            <a:r>
              <a:rPr lang="en-US" dirty="0"/>
              <a:t> ideas or general strategies is </a:t>
            </a:r>
            <a:r>
              <a:rPr lang="en-US" b="1" dirty="0">
                <a:solidFill>
                  <a:srgbClr val="0000FF"/>
                </a:solidFill>
              </a:rPr>
              <a:t>fine</a:t>
            </a:r>
            <a:r>
              <a:rPr lang="en-US" dirty="0"/>
              <a:t> and </a:t>
            </a:r>
            <a:r>
              <a:rPr lang="en-US" b="1" dirty="0">
                <a:solidFill>
                  <a:srgbClr val="0000FF"/>
                </a:solidFill>
              </a:rPr>
              <a:t>encouraged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Convolutional Neural Network</a:t>
            </a:r>
            <a:endParaRPr lang="en-US" dirty="0"/>
          </a:p>
        </p:txBody>
      </p:sp>
      <p:pic>
        <p:nvPicPr>
          <p:cNvPr id="8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05A7B71-8CBB-4F20-B077-195ABDB6B5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69" b="11214"/>
          <a:stretch/>
        </p:blipFill>
        <p:spPr>
          <a:xfrm>
            <a:off x="7076052" y="4777535"/>
            <a:ext cx="1857374" cy="146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7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3563" y="4675479"/>
            <a:ext cx="2678000" cy="1542441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200" dirty="0"/>
              <a:t>Be </a:t>
            </a:r>
            <a:r>
              <a:rPr lang="en-US" sz="2200" dirty="0">
                <a:solidFill>
                  <a:srgbClr val="0000FF"/>
                </a:solidFill>
              </a:rPr>
              <a:t>responsible</a:t>
            </a:r>
            <a:r>
              <a:rPr lang="en-US" sz="2200" dirty="0"/>
              <a:t> with your </a:t>
            </a:r>
            <a:r>
              <a:rPr lang="en-US" sz="2200" dirty="0">
                <a:solidFill>
                  <a:srgbClr val="0000FF"/>
                </a:solidFill>
              </a:rPr>
              <a:t>attendance</a:t>
            </a:r>
          </a:p>
          <a:p>
            <a:r>
              <a:rPr lang="en-US" sz="2200" dirty="0"/>
              <a:t>Any kind of </a:t>
            </a:r>
            <a:r>
              <a:rPr lang="en-US" sz="2200" dirty="0">
                <a:solidFill>
                  <a:srgbClr val="FF0000"/>
                </a:solidFill>
              </a:rPr>
              <a:t>Cheating and Plagiarism </a:t>
            </a:r>
            <a:r>
              <a:rPr lang="en-US" sz="2200" dirty="0"/>
              <a:t>is not acceptable and </a:t>
            </a:r>
            <a:r>
              <a:rPr lang="en-US" sz="2200" dirty="0">
                <a:solidFill>
                  <a:srgbClr val="FF0000"/>
                </a:solidFill>
              </a:rPr>
              <a:t>will not be forgiven</a:t>
            </a:r>
          </a:p>
          <a:p>
            <a:r>
              <a:rPr lang="en-US" sz="2200" dirty="0"/>
              <a:t>Maintain the </a:t>
            </a:r>
            <a:r>
              <a:rPr lang="en-US" sz="2200" dirty="0">
                <a:solidFill>
                  <a:srgbClr val="00B050"/>
                </a:solidFill>
              </a:rPr>
              <a:t>appropriate condition </a:t>
            </a:r>
            <a:r>
              <a:rPr lang="en-US" sz="2200" dirty="0"/>
              <a:t>in the class</a:t>
            </a:r>
          </a:p>
          <a:p>
            <a:pPr lvl="1"/>
            <a:r>
              <a:rPr lang="en-US" sz="2200" dirty="0"/>
              <a:t>Mind your manners and attitudes</a:t>
            </a:r>
          </a:p>
          <a:p>
            <a:pPr lvl="1"/>
            <a:r>
              <a:rPr lang="en-US" sz="2200" dirty="0"/>
              <a:t>You may bring snacks and drinks</a:t>
            </a:r>
            <a:br>
              <a:rPr lang="en-US" sz="2200" dirty="0"/>
            </a:br>
            <a:r>
              <a:rPr lang="en-US" sz="2200" dirty="0"/>
              <a:t>but please no noisy or strong-smelling ones</a:t>
            </a:r>
          </a:p>
          <a:p>
            <a:pPr lvl="1"/>
            <a:r>
              <a:rPr lang="en-US" sz="2200" dirty="0"/>
              <a:t>Drowsy? Just sleep quietly</a:t>
            </a:r>
          </a:p>
          <a:p>
            <a:r>
              <a:rPr lang="en-US" sz="2200" dirty="0"/>
              <a:t>Language?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3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19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08781" y="3001928"/>
            <a:ext cx="8326438" cy="1627221"/>
          </a:xfrm>
        </p:spPr>
        <p:txBody>
          <a:bodyPr/>
          <a:lstStyle/>
          <a:p>
            <a:pPr algn="ctr"/>
            <a:r>
              <a:rPr lang="en-US" dirty="0"/>
              <a:t>Turning in something late/incomplete </a:t>
            </a:r>
            <a:br>
              <a:rPr lang="en-US" dirty="0"/>
            </a:br>
            <a:r>
              <a:rPr lang="en-US" dirty="0"/>
              <a:t>is better than </a:t>
            </a:r>
            <a:br>
              <a:rPr lang="en-US" dirty="0"/>
            </a:br>
            <a:r>
              <a:rPr lang="en-US" dirty="0"/>
              <a:t>violating the honor code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94951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anditya.staff.telkomuniversity.ac.id/academic/mcl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1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/>
              <a:t>[1] </a:t>
            </a:r>
            <a:r>
              <a:rPr lang="en-US" sz="1800" dirty="0" err="1"/>
              <a:t>Suyanto</a:t>
            </a:r>
            <a:r>
              <a:rPr lang="en-US" sz="1800" dirty="0"/>
              <a:t>, "Machine Learning: Tingkat Dasar dan </a:t>
            </a:r>
            <a:r>
              <a:rPr lang="en-US" sz="1800" dirty="0" err="1"/>
              <a:t>Lanjut</a:t>
            </a:r>
            <a:r>
              <a:rPr lang="en-US" sz="1800" dirty="0"/>
              <a:t>", </a:t>
            </a:r>
            <a:r>
              <a:rPr lang="en-US" sz="1800" dirty="0" err="1"/>
              <a:t>Penerbit</a:t>
            </a:r>
            <a:r>
              <a:rPr lang="en-US" sz="1800" dirty="0"/>
              <a:t> </a:t>
            </a:r>
            <a:r>
              <a:rPr lang="en-US" sz="1800" dirty="0" err="1"/>
              <a:t>Informatika</a:t>
            </a:r>
            <a:r>
              <a:rPr lang="en-US" sz="1800" dirty="0"/>
              <a:t>, Bandung, 2018</a:t>
            </a:r>
          </a:p>
          <a:p>
            <a:r>
              <a:rPr lang="en-US" sz="1800" dirty="0"/>
              <a:t>[2] Miroslav </a:t>
            </a:r>
            <a:r>
              <a:rPr lang="en-US" sz="1800" dirty="0" err="1"/>
              <a:t>Kubat</a:t>
            </a:r>
            <a:r>
              <a:rPr lang="en-US" sz="1800" dirty="0"/>
              <a:t>, "An Introduction to Machine </a:t>
            </a:r>
            <a:r>
              <a:rPr lang="en-US" sz="1800" dirty="0" err="1"/>
              <a:t>Learninge</a:t>
            </a:r>
            <a:r>
              <a:rPr lang="en-US" sz="1800" dirty="0"/>
              <a:t>" Second Edition, Springer, 2017.</a:t>
            </a:r>
          </a:p>
          <a:p>
            <a:r>
              <a:rPr lang="en-US" sz="1800" dirty="0"/>
              <a:t>[3] </a:t>
            </a:r>
            <a:r>
              <a:rPr lang="en-US" sz="1800" dirty="0" err="1"/>
              <a:t>Suyanto</a:t>
            </a:r>
            <a:r>
              <a:rPr lang="en-US" sz="1800" dirty="0"/>
              <a:t>, "Data Mining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Klasifikasi</a:t>
            </a:r>
            <a:r>
              <a:rPr lang="en-US" sz="1800" dirty="0"/>
              <a:t> dan </a:t>
            </a:r>
            <a:r>
              <a:rPr lang="en-US" sz="1800" dirty="0" err="1"/>
              <a:t>Klasterisasi</a:t>
            </a:r>
            <a:r>
              <a:rPr lang="en-US" sz="1800" dirty="0"/>
              <a:t> Data", </a:t>
            </a:r>
            <a:r>
              <a:rPr lang="en-US" sz="1800" dirty="0" err="1"/>
              <a:t>Penerbit</a:t>
            </a:r>
            <a:r>
              <a:rPr lang="en-US" sz="1800" dirty="0"/>
              <a:t> </a:t>
            </a:r>
            <a:r>
              <a:rPr lang="en-US" sz="1800" dirty="0" err="1"/>
              <a:t>Informatika</a:t>
            </a:r>
            <a:r>
              <a:rPr lang="en-US" sz="1800" dirty="0"/>
              <a:t>, Bandung, 2017.</a:t>
            </a:r>
          </a:p>
          <a:p>
            <a:r>
              <a:rPr lang="en-US" sz="1800" dirty="0"/>
              <a:t>[4] </a:t>
            </a:r>
            <a:r>
              <a:rPr lang="en-US" sz="1800" dirty="0" err="1"/>
              <a:t>Suyanto</a:t>
            </a:r>
            <a:r>
              <a:rPr lang="en-US" sz="1800" dirty="0"/>
              <a:t>, "Deep Learning: </a:t>
            </a:r>
            <a:r>
              <a:rPr lang="en-US" sz="1800" dirty="0" err="1"/>
              <a:t>Modernisasi</a:t>
            </a:r>
            <a:r>
              <a:rPr lang="en-US" sz="1800" dirty="0"/>
              <a:t> Machine Learning </a:t>
            </a:r>
            <a:r>
              <a:rPr lang="en-US" sz="1800" dirty="0" err="1"/>
              <a:t>untuk</a:t>
            </a:r>
            <a:r>
              <a:rPr lang="en-US" sz="1800" dirty="0"/>
              <a:t> Big Data", </a:t>
            </a:r>
            <a:r>
              <a:rPr lang="en-US" sz="1800" dirty="0" err="1"/>
              <a:t>Penerbit</a:t>
            </a:r>
            <a:r>
              <a:rPr lang="en-US" sz="1800" dirty="0"/>
              <a:t> </a:t>
            </a:r>
            <a:r>
              <a:rPr lang="en-US" sz="1800" dirty="0" err="1"/>
              <a:t>Informatika</a:t>
            </a:r>
            <a:r>
              <a:rPr lang="en-US" sz="1800" dirty="0"/>
              <a:t>, Bandung, 2019.</a:t>
            </a:r>
          </a:p>
          <a:p>
            <a:r>
              <a:rPr lang="en-US" sz="1800" dirty="0"/>
              <a:t>[5] Max </a:t>
            </a:r>
            <a:r>
              <a:rPr lang="en-US" sz="1800" dirty="0" err="1"/>
              <a:t>Bramer</a:t>
            </a:r>
            <a:r>
              <a:rPr lang="en-US" sz="1800" dirty="0"/>
              <a:t>, "Principles of Data Mining" Third Edition, Springer, 2017.</a:t>
            </a:r>
          </a:p>
          <a:p>
            <a:r>
              <a:rPr lang="en-US" sz="1800" dirty="0"/>
              <a:t>[6] Richard S. Sutton and Andrew G. </a:t>
            </a:r>
            <a:r>
              <a:rPr lang="en-US" sz="1800" dirty="0" err="1"/>
              <a:t>Barto</a:t>
            </a:r>
            <a:r>
              <a:rPr lang="en-US" sz="1800" dirty="0"/>
              <a:t>, "Reinforcement Learning - An Introduction" Second Edition, The MIT Press, Cambridge, Massachusetts, London, England, 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5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Introduction to Machine Learning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4428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6CE88-0B1B-4DAE-9592-5CD3F955513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Machine</a:t>
            </a:r>
          </a:p>
          <a:p>
            <a:pPr lvl="1"/>
            <a:r>
              <a:rPr lang="en-US" sz="1800" dirty="0"/>
              <a:t>computer, computer program (in this course)</a:t>
            </a:r>
            <a:endParaRPr lang="en-US" sz="1600" dirty="0"/>
          </a:p>
          <a:p>
            <a:r>
              <a:rPr lang="en-US" sz="2000" dirty="0"/>
              <a:t>Learning </a:t>
            </a:r>
          </a:p>
          <a:p>
            <a:pPr lvl="1"/>
            <a:r>
              <a:rPr lang="en-US" sz="1800" dirty="0"/>
              <a:t>improving performance on a given task, </a:t>
            </a:r>
            <a:br>
              <a:rPr lang="en-US" sz="1800" dirty="0"/>
            </a:br>
            <a:r>
              <a:rPr lang="en-US" sz="1800" dirty="0"/>
              <a:t>based on experience / examples</a:t>
            </a:r>
          </a:p>
          <a:p>
            <a:endParaRPr lang="en-US" sz="2000" dirty="0"/>
          </a:p>
          <a:p>
            <a:r>
              <a:rPr lang="en-US" sz="2000" dirty="0"/>
              <a:t>Machine Learning </a:t>
            </a:r>
          </a:p>
          <a:p>
            <a:pPr lvl="1"/>
            <a:r>
              <a:rPr lang="en-US" sz="1800" dirty="0"/>
              <a:t>concerned with computer programs that automatically improve their performance through experience</a:t>
            </a:r>
          </a:p>
          <a:p>
            <a:pPr marL="411162" lvl="1" indent="0">
              <a:buNone/>
            </a:pP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614BF-1EC5-48C3-8E1D-B988381194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3207" y="2756989"/>
            <a:ext cx="2021563" cy="20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4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6CE88-0B1B-4DAE-9592-5CD3F955513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Very hard to write programs that solve problems</a:t>
            </a:r>
          </a:p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Recognizing three-dimensional object</a:t>
            </a:r>
          </a:p>
          <a:p>
            <a:pPr lvl="1"/>
            <a:r>
              <a:rPr lang="en-US" dirty="0"/>
              <a:t>Don’t know how it’s done in our brain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br>
              <a:rPr lang="en-US" dirty="0"/>
            </a:br>
            <a:r>
              <a:rPr lang="en-US" dirty="0"/>
              <a:t>don’t know what to write</a:t>
            </a:r>
          </a:p>
          <a:p>
            <a:pPr lvl="1"/>
            <a:r>
              <a:rPr lang="en-US" dirty="0"/>
              <a:t>Even if we had a good idea about how to do it,</a:t>
            </a:r>
            <a:br>
              <a:rPr lang="en-US" dirty="0"/>
            </a:br>
            <a:r>
              <a:rPr lang="en-US" dirty="0"/>
              <a:t>program might be horrendously complicated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03A5C3-5707-4C03-B817-E41208A2BE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3207" y="2756989"/>
            <a:ext cx="2021563" cy="20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6CE88-0B1B-4DAE-9592-5CD3F955513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Instead of the programmer writing explicit rules for how to solve a given problem, </a:t>
            </a:r>
          </a:p>
          <a:p>
            <a:r>
              <a:rPr lang="en-US" dirty="0"/>
              <a:t>We collect lots of examples that specify </a:t>
            </a:r>
            <a:br>
              <a:rPr lang="en-US" dirty="0"/>
            </a:br>
            <a:r>
              <a:rPr lang="en-US" dirty="0"/>
              <a:t>the correct output for a given input</a:t>
            </a:r>
            <a:endParaRPr lang="en-US" sz="2000" dirty="0"/>
          </a:p>
          <a:p>
            <a:r>
              <a:rPr lang="en-US" sz="2000" dirty="0"/>
              <a:t>The programmer instructs the computer </a:t>
            </a:r>
            <a:br>
              <a:rPr lang="en-US" sz="2000" dirty="0"/>
            </a:br>
            <a:r>
              <a:rPr lang="en-US" sz="2000" dirty="0"/>
              <a:t>how to learn from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03A5C3-5707-4C03-B817-E41208A2BE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3207" y="2756989"/>
            <a:ext cx="2021563" cy="20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5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Brief history of Machine Learning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1028" name="Picture 4" descr="http://hickoryhillslake.com/lmg/wp-content/uploads/2015/06/Agenda-Icon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6052" y="4603898"/>
            <a:ext cx="1564994" cy="156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2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6CE88-0B1B-4DAE-9592-5CD3F955513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The program produced may look very different from a typical hand-written program</a:t>
            </a:r>
          </a:p>
          <a:p>
            <a:endParaRPr lang="en-US" sz="2000" dirty="0"/>
          </a:p>
          <a:p>
            <a:r>
              <a:rPr lang="en-US" sz="2000" dirty="0"/>
              <a:t>In many cases the computer program </a:t>
            </a:r>
            <a:br>
              <a:rPr lang="en-US" sz="2000" dirty="0"/>
            </a:br>
            <a:r>
              <a:rPr lang="en-US" sz="2000" dirty="0"/>
              <a:t>can even become better at the task </a:t>
            </a:r>
            <a:br>
              <a:rPr lang="en-US" sz="2000" dirty="0"/>
            </a:br>
            <a:r>
              <a:rPr lang="en-US" sz="2000" dirty="0"/>
              <a:t>than the programmer is!</a:t>
            </a:r>
          </a:p>
          <a:p>
            <a:r>
              <a:rPr lang="en-US" sz="2000" dirty="0"/>
              <a:t>Massive amount of computation are </a:t>
            </a:r>
            <a:br>
              <a:rPr lang="en-US" sz="2000" dirty="0"/>
            </a:br>
            <a:r>
              <a:rPr lang="en-US" sz="2000" dirty="0"/>
              <a:t>now cheaper than paying someone to write </a:t>
            </a:r>
            <a:br>
              <a:rPr lang="en-US" sz="2000" dirty="0"/>
            </a:br>
            <a:r>
              <a:rPr lang="en-US" sz="2000" dirty="0"/>
              <a:t>a task-specific program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03A5C3-5707-4C03-B817-E41208A2BE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3207" y="2756989"/>
            <a:ext cx="2021563" cy="202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0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One definition of machine learning: </a:t>
            </a:r>
            <a:br>
              <a:rPr lang="en-US" sz="2000" dirty="0"/>
            </a:br>
            <a:r>
              <a:rPr lang="en-US" sz="2000" dirty="0"/>
              <a:t>A computer program improves its performance on a given task with experience </a:t>
            </a:r>
            <a:br>
              <a:rPr lang="en-US" sz="2000" dirty="0"/>
            </a:br>
            <a:r>
              <a:rPr lang="en-US" sz="2000" dirty="0"/>
              <a:t>(i.e. examples, data).</a:t>
            </a:r>
          </a:p>
          <a:p>
            <a:r>
              <a:rPr lang="en-US" sz="2000" dirty="0"/>
              <a:t>Thus we need to separate:</a:t>
            </a:r>
          </a:p>
          <a:p>
            <a:pPr lvl="1"/>
            <a:r>
              <a:rPr lang="en-US" sz="1800" b="1" dirty="0">
                <a:solidFill>
                  <a:srgbClr val="FF0000"/>
                </a:solidFill>
              </a:rPr>
              <a:t>Task</a:t>
            </a:r>
            <a:r>
              <a:rPr lang="en-US" sz="1800" dirty="0"/>
              <a:t>: What is the problem that the program is solving?</a:t>
            </a:r>
          </a:p>
          <a:p>
            <a:pPr lvl="1"/>
            <a:r>
              <a:rPr lang="en-US" sz="1800" b="1" dirty="0">
                <a:solidFill>
                  <a:srgbClr val="FF0000"/>
                </a:solidFill>
              </a:rPr>
              <a:t>Performance measure</a:t>
            </a:r>
            <a:r>
              <a:rPr lang="en-US" sz="1800" dirty="0"/>
              <a:t>: How is the performance of the program (when solving the given task) evaluated?</a:t>
            </a:r>
          </a:p>
          <a:p>
            <a:pPr lvl="1"/>
            <a:r>
              <a:rPr lang="en-US" sz="1800" b="1" dirty="0">
                <a:solidFill>
                  <a:srgbClr val="FF0000"/>
                </a:solidFill>
              </a:rPr>
              <a:t>Experience</a:t>
            </a:r>
            <a:r>
              <a:rPr lang="en-US" sz="1800" dirty="0"/>
              <a:t>: What is the data (examples) that the program is using to improve its performance?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from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These days it is very easy to</a:t>
            </a:r>
          </a:p>
          <a:p>
            <a:pPr lvl="1"/>
            <a:r>
              <a:rPr lang="en-US" sz="1800" dirty="0"/>
              <a:t>collect data (sensors are cheap, much information digital)</a:t>
            </a:r>
          </a:p>
          <a:p>
            <a:pPr lvl="1"/>
            <a:r>
              <a:rPr lang="en-US" sz="1800" dirty="0"/>
              <a:t>store data (hard drives are big and cheap)</a:t>
            </a:r>
          </a:p>
          <a:p>
            <a:pPr lvl="1"/>
            <a:r>
              <a:rPr lang="en-US" sz="1800" dirty="0"/>
              <a:t>transmit data (essentially free on the internet).</a:t>
            </a:r>
          </a:p>
          <a:p>
            <a:endParaRPr lang="en-US" sz="2000" dirty="0"/>
          </a:p>
          <a:p>
            <a:r>
              <a:rPr lang="en-US" sz="2000" dirty="0"/>
              <a:t>But how to benefit from it? 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Analysis is becoming key!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of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416FD-87F1-41F3-8223-0359EFD9E6D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8887" y="4269284"/>
            <a:ext cx="2958096" cy="197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6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Related Scientific Disciplines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60495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6CE88-0B1B-4DAE-9592-5CD3F955513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Artificial Intelligence (AI)</a:t>
            </a:r>
          </a:p>
          <a:p>
            <a:pPr lvl="1"/>
            <a:r>
              <a:rPr lang="en-US" dirty="0"/>
              <a:t>Machine learning can be seen as 'one approach' towards implementing 'intelligent' machines </a:t>
            </a:r>
            <a:br>
              <a:rPr lang="en-US" dirty="0"/>
            </a:br>
            <a:r>
              <a:rPr lang="en-US" dirty="0"/>
              <a:t>(or at least machines that behave in a seemingly intelligent way).</a:t>
            </a:r>
          </a:p>
          <a:p>
            <a:r>
              <a:rPr lang="en-US" dirty="0"/>
              <a:t>Artificial neural networks, computational neuroscience</a:t>
            </a:r>
          </a:p>
          <a:p>
            <a:pPr lvl="1"/>
            <a:r>
              <a:rPr lang="en-US" dirty="0"/>
              <a:t>Inspired by and trying to mimic the function of biological brains, in order to make computers that learn from experience.</a:t>
            </a:r>
          </a:p>
          <a:p>
            <a:pPr lvl="1"/>
            <a:r>
              <a:rPr lang="en-US" dirty="0"/>
              <a:t>Modern machine learning really grew out of the neural networks boom in the 1980's and early 1990's.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0540D16-EBF5-0D44-A21F-B32E9F60957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8616975-30F2-B74D-B90F-E83C4C9562E7}" type="datetime1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Related Scientific Disciplines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3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6CE88-0B1B-4DAE-9592-5CD3F955513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Pattern recognition</a:t>
            </a:r>
          </a:p>
          <a:p>
            <a:pPr lvl="1"/>
            <a:r>
              <a:rPr lang="en-US" dirty="0"/>
              <a:t>Recognizing objects and identifying people in controlled or uncontrolled settings, from images, audio, etc. Such tasks typically require machine learning techniques.</a:t>
            </a:r>
          </a:p>
          <a:p>
            <a:r>
              <a:rPr lang="en-US" dirty="0"/>
              <a:t>Statistics</a:t>
            </a:r>
          </a:p>
          <a:p>
            <a:pPr lvl="1"/>
            <a:r>
              <a:rPr lang="en-US" sz="1600" dirty="0"/>
              <a:t>Traditionally: focus on testing hypotheses based on theory </a:t>
            </a:r>
          </a:p>
          <a:p>
            <a:pPr lvl="1"/>
            <a:r>
              <a:rPr lang="en-US" sz="1600" dirty="0"/>
              <a:t>Has contributed a lot to data mining and machine learning, and has also evolved by incorporating ideas derived from these fields</a:t>
            </a:r>
            <a:endParaRPr lang="en-US" sz="1200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0540D16-EBF5-0D44-A21F-B32E9F60957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8616975-30F2-B74D-B90F-E83C4C9562E7}" type="datetime1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Related Scientific Disciplines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30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C6CE88-0B1B-4DAE-9592-5CD3F955513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/>
              <a:t>Data mining</a:t>
            </a:r>
          </a:p>
          <a:p>
            <a:pPr lvl="1"/>
            <a:r>
              <a:rPr lang="en-US" sz="1600" dirty="0"/>
              <a:t>Trying to identify interesting and useful associations and patterns in huge datasets</a:t>
            </a:r>
          </a:p>
          <a:p>
            <a:pPr lvl="1"/>
            <a:r>
              <a:rPr lang="en-US" sz="1600" dirty="0"/>
              <a:t>Focus on scalable algorithms</a:t>
            </a:r>
          </a:p>
          <a:p>
            <a:pPr lvl="1"/>
            <a:r>
              <a:rPr lang="en-US" sz="1600" dirty="0"/>
              <a:t>Example: On the order of 3 million people grocery shopping twice a week in just two main chains in Finland ) each chain would collect hundreds of thousands of transaction receipts per day!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Related Scientific Disciplines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07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Machine Learning Taxonomy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4073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1073360" y="1295400"/>
            <a:ext cx="6607600" cy="5156200"/>
            <a:chOff x="1073360" y="1295400"/>
            <a:chExt cx="6607600" cy="5156200"/>
          </a:xfrm>
        </p:grpSpPr>
        <p:sp>
          <p:nvSpPr>
            <p:cNvPr id="19" name="Oval 18"/>
            <p:cNvSpPr/>
            <p:nvPr/>
          </p:nvSpPr>
          <p:spPr>
            <a:xfrm>
              <a:off x="1073360" y="1295400"/>
              <a:ext cx="6607600" cy="51562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157388" y="5963340"/>
              <a:ext cx="4395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ea typeface="Cambria Math" panose="02040503050406030204" pitchFamily="18" charset="0"/>
                </a:rPr>
                <a:t>AI</a:t>
              </a:r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470767" y="3546492"/>
              <a:ext cx="1168910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ea typeface="Cambria Math" panose="02040503050406030204" pitchFamily="18" charset="0"/>
                </a:rPr>
                <a:t>Example:</a:t>
              </a:r>
              <a:br>
                <a:rPr lang="en-US" sz="1400" dirty="0">
                  <a:ea typeface="Cambria Math" panose="02040503050406030204" pitchFamily="18" charset="0"/>
                </a:rPr>
              </a:br>
              <a:r>
                <a:rPr lang="en-US" sz="1400" dirty="0">
                  <a:ea typeface="Cambria Math" panose="02040503050406030204" pitchFamily="18" charset="0"/>
                </a:rPr>
                <a:t>Knowledge</a:t>
              </a:r>
            </a:p>
            <a:p>
              <a:pPr algn="ctr"/>
              <a:r>
                <a:rPr lang="en-US" sz="1400" dirty="0">
                  <a:ea typeface="Cambria Math" panose="02040503050406030204" pitchFamily="18" charset="0"/>
                </a:rPr>
                <a:t>bases</a:t>
              </a:r>
              <a:endParaRPr lang="en-US" sz="1400" dirty="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185366" y="1941195"/>
            <a:ext cx="5280842" cy="3864610"/>
            <a:chOff x="1185366" y="1941195"/>
            <a:chExt cx="5280842" cy="3864610"/>
          </a:xfrm>
        </p:grpSpPr>
        <p:sp>
          <p:nvSpPr>
            <p:cNvPr id="51" name="Oval 50"/>
            <p:cNvSpPr/>
            <p:nvPr/>
          </p:nvSpPr>
          <p:spPr>
            <a:xfrm>
              <a:off x="1185366" y="1941195"/>
              <a:ext cx="5280842" cy="386461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986929" y="5237411"/>
              <a:ext cx="19896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ea typeface="Cambria Math" panose="02040503050406030204" pitchFamily="18" charset="0"/>
                </a:rPr>
                <a:t>Machine Learning</a:t>
              </a:r>
              <a:endParaRPr lang="en-US" sz="1600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143688" y="3556897"/>
              <a:ext cx="1124026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ea typeface="Cambria Math" panose="02040503050406030204" pitchFamily="18" charset="0"/>
                </a:rPr>
                <a:t>Example:</a:t>
              </a:r>
              <a:br>
                <a:rPr lang="en-US" sz="1400" dirty="0">
                  <a:ea typeface="Cambria Math" panose="02040503050406030204" pitchFamily="18" charset="0"/>
                </a:rPr>
              </a:br>
              <a:r>
                <a:rPr lang="en-US" sz="1400" dirty="0">
                  <a:ea typeface="Cambria Math" panose="02040503050406030204" pitchFamily="18" charset="0"/>
                </a:rPr>
                <a:t>Logistic</a:t>
              </a:r>
            </a:p>
            <a:p>
              <a:pPr algn="ctr"/>
              <a:r>
                <a:rPr lang="en-US" sz="1400" dirty="0">
                  <a:ea typeface="Cambria Math" panose="02040503050406030204" pitchFamily="18" charset="0"/>
                </a:rPr>
                <a:t>regression</a:t>
              </a:r>
              <a:endParaRPr lang="en-US" sz="1400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333957" y="2179321"/>
            <a:ext cx="3701248" cy="2976755"/>
            <a:chOff x="1333957" y="2286001"/>
            <a:chExt cx="3701248" cy="2976755"/>
          </a:xfrm>
        </p:grpSpPr>
        <p:sp>
          <p:nvSpPr>
            <p:cNvPr id="52" name="Oval 51"/>
            <p:cNvSpPr/>
            <p:nvPr/>
          </p:nvSpPr>
          <p:spPr>
            <a:xfrm>
              <a:off x="1333957" y="2286001"/>
              <a:ext cx="3701248" cy="2976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496672" y="3277742"/>
              <a:ext cx="1398140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ea typeface="Cambria Math" panose="02040503050406030204" pitchFamily="18" charset="0"/>
                </a:rPr>
                <a:t>Example:</a:t>
              </a:r>
              <a:br>
                <a:rPr lang="en-US" sz="1400" dirty="0">
                  <a:ea typeface="Cambria Math" panose="02040503050406030204" pitchFamily="18" charset="0"/>
                </a:rPr>
              </a:br>
              <a:r>
                <a:rPr lang="en-US" sz="1400" dirty="0">
                  <a:ea typeface="Cambria Math" panose="02040503050406030204" pitchFamily="18" charset="0"/>
                </a:rPr>
                <a:t>Shallow</a:t>
              </a:r>
            </a:p>
            <a:p>
              <a:pPr algn="ctr"/>
              <a:r>
                <a:rPr lang="en-US" sz="1400" dirty="0" err="1">
                  <a:ea typeface="Cambria Math" panose="02040503050406030204" pitchFamily="18" charset="0"/>
                </a:rPr>
                <a:t>autoencoders</a:t>
              </a:r>
              <a:endParaRPr lang="en-US" sz="14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747473" y="4457970"/>
              <a:ext cx="173618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ea typeface="Cambria Math" panose="02040503050406030204" pitchFamily="18" charset="0"/>
                </a:rPr>
                <a:t>Representation</a:t>
              </a:r>
              <a:br>
                <a:rPr lang="en-US" sz="1600" dirty="0">
                  <a:ea typeface="Cambria Math" panose="02040503050406030204" pitchFamily="18" charset="0"/>
                </a:rPr>
              </a:br>
              <a:r>
                <a:rPr lang="en-US" sz="1600" dirty="0">
                  <a:ea typeface="Cambria Math" panose="02040503050406030204" pitchFamily="18" charset="0"/>
                </a:rPr>
                <a:t>Learning</a:t>
              </a:r>
              <a:endParaRPr lang="en-US" sz="160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514107" y="2487150"/>
            <a:ext cx="1982565" cy="1974666"/>
            <a:chOff x="1751235" y="3080507"/>
            <a:chExt cx="1982565" cy="1974666"/>
          </a:xfrm>
        </p:grpSpPr>
        <p:sp>
          <p:nvSpPr>
            <p:cNvPr id="53" name="Oval 52"/>
            <p:cNvSpPr/>
            <p:nvPr/>
          </p:nvSpPr>
          <p:spPr>
            <a:xfrm>
              <a:off x="1751235" y="3080507"/>
              <a:ext cx="1982565" cy="197466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903184" y="3770905"/>
              <a:ext cx="16786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Cambria Math" panose="02040503050406030204" pitchFamily="18" charset="0"/>
                </a:rPr>
                <a:t>Deep Learning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223786" y="4205290"/>
              <a:ext cx="103746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a typeface="Cambria Math" panose="02040503050406030204" pitchFamily="18" charset="0"/>
                </a:rPr>
                <a:t>Example:</a:t>
              </a:r>
              <a:br>
                <a:rPr lang="en-US" sz="1400" dirty="0">
                  <a:solidFill>
                    <a:schemeClr val="bg1"/>
                  </a:solidFill>
                  <a:ea typeface="Cambria Math" panose="02040503050406030204" pitchFamily="18" charset="0"/>
                </a:rPr>
              </a:br>
              <a:r>
                <a:rPr lang="en-US" sz="1400" dirty="0">
                  <a:solidFill>
                    <a:schemeClr val="bg1"/>
                  </a:solidFill>
                  <a:ea typeface="Cambria Math" panose="02040503050406030204" pitchFamily="18" charset="0"/>
                </a:rPr>
                <a:t>MLPs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EA9F637-28B7-4561-8C30-B429BF7EC6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555967"/>
              </p:ext>
            </p:extLst>
          </p:nvPr>
        </p:nvGraphicFramePr>
        <p:xfrm>
          <a:off x="5222945" y="3859120"/>
          <a:ext cx="2075195" cy="2382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831400" imgH="3250440" progId="Photoshop.Image.10">
                  <p:embed/>
                </p:oleObj>
              </mc:Choice>
              <mc:Fallback>
                <p:oleObj name="Image" r:id="rId2" imgW="2831400" imgH="3250440" progId="Photoshop.Image.1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22945" y="3859120"/>
                        <a:ext cx="2075195" cy="23822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Taxonomy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7CE593-3F4E-4CED-BF20-9ABA762708B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83" y="3803150"/>
            <a:ext cx="2142134" cy="244017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8BF942-D9C6-4B48-AF6B-DFC9C5FFAC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r>
              <a:rPr lang="en-US" dirty="0"/>
              <a:t>Unsupervised Learning</a:t>
            </a:r>
          </a:p>
          <a:p>
            <a:r>
              <a:rPr lang="en-US" dirty="0"/>
              <a:t>Reinforcement Learning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ECBC50-227F-45EA-BC2D-D2F5F2FEE37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4706" y="3829540"/>
            <a:ext cx="2164011" cy="244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3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Introduction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380" y="3748272"/>
            <a:ext cx="2703826" cy="2668424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300" dirty="0"/>
              <a:t>Course Name: Machine Learning</a:t>
            </a:r>
          </a:p>
          <a:p>
            <a:pPr lvl="1">
              <a:lnSpc>
                <a:spcPct val="80000"/>
              </a:lnSpc>
            </a:pPr>
            <a:r>
              <a:rPr lang="en-US" sz="1900" dirty="0"/>
              <a:t>Supervised, </a:t>
            </a:r>
          </a:p>
          <a:p>
            <a:pPr lvl="1">
              <a:lnSpc>
                <a:spcPct val="80000"/>
              </a:lnSpc>
            </a:pPr>
            <a:r>
              <a:rPr lang="en-US" sz="1900" dirty="0"/>
              <a:t>Unsupervised, </a:t>
            </a:r>
          </a:p>
          <a:p>
            <a:pPr lvl="1">
              <a:lnSpc>
                <a:spcPct val="80000"/>
              </a:lnSpc>
            </a:pPr>
            <a:r>
              <a:rPr lang="en-US" sz="1900" dirty="0"/>
              <a:t>Ensembles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Course Code: CII3C3</a:t>
            </a:r>
          </a:p>
          <a:p>
            <a:pPr>
              <a:lnSpc>
                <a:spcPct val="80000"/>
              </a:lnSpc>
            </a:pPr>
            <a:r>
              <a:rPr lang="en-US" sz="2300" dirty="0"/>
              <a:t>Credits : 3</a:t>
            </a:r>
          </a:p>
          <a:p>
            <a:pPr>
              <a:lnSpc>
                <a:spcPct val="80000"/>
              </a:lnSpc>
            </a:pPr>
            <a:r>
              <a:rPr lang="en-US" dirty="0"/>
              <a:t>14 weeks of each: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3 x 50’ class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3 x 50’ structured tasks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3 x 50’ self study</a:t>
            </a:r>
          </a:p>
        </p:txBody>
      </p:sp>
    </p:spTree>
    <p:extLst>
      <p:ext uri="{BB962C8B-B14F-4D97-AF65-F5344CB8AC3E}">
        <p14:creationId xmlns:p14="http://schemas.microsoft.com/office/powerpoint/2010/main" val="63845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353892-8451-4DD8-AF42-3B7D1292E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772"/>
            <a:ext cx="9144000" cy="523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59CB1C-F89C-415C-AF10-0BC27A62562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we have a data set that includes the target values (the values we wish to predict). </a:t>
            </a:r>
          </a:p>
          <a:p>
            <a:r>
              <a:rPr lang="en-US" dirty="0"/>
              <a:t>try to learn a function that correctly maps the target values from the other features, which can then be used to make predictions about other examples. </a:t>
            </a:r>
          </a:p>
          <a:p>
            <a:r>
              <a:rPr lang="en-US" dirty="0"/>
              <a:t>Two flavors:</a:t>
            </a:r>
          </a:p>
          <a:p>
            <a:pPr lvl="1"/>
            <a:r>
              <a:rPr lang="en-US" dirty="0"/>
              <a:t>Classification: output is label</a:t>
            </a:r>
          </a:p>
          <a:p>
            <a:pPr lvl="1"/>
            <a:r>
              <a:rPr lang="en-US" dirty="0"/>
              <a:t>Regression: output is value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0540D16-EBF5-0D44-A21F-B32E9F60957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8616975-30F2-B74D-B90F-E83C4C9562E7}" type="datetime1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Learning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Machine Learning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7CE593-3F4E-4CED-BF20-9ABA762708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4601" y="3803150"/>
            <a:ext cx="2142134" cy="244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7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6E448F-F91D-44D8-B853-7430819E7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772"/>
            <a:ext cx="9144000" cy="523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59CB1C-F89C-415C-AF10-0BC27A62562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We have a dataset but there is no target to be predicted. </a:t>
            </a:r>
          </a:p>
          <a:p>
            <a:r>
              <a:rPr lang="en-US" dirty="0"/>
              <a:t>Discover a good internal representation of the input</a:t>
            </a:r>
          </a:p>
          <a:p>
            <a:r>
              <a:rPr lang="en-US" dirty="0"/>
              <a:t>Example: clustering, density estimation, noise reduction.</a:t>
            </a:r>
          </a:p>
          <a:p>
            <a:endParaRPr lang="en-US" dirty="0"/>
          </a:p>
          <a:p>
            <a:r>
              <a:rPr lang="en-US" dirty="0"/>
              <a:t>Semi-Supervised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0540D16-EBF5-0D44-A21F-B32E9F60957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8616975-30F2-B74D-B90F-E83C4C9562E7}" type="datetime1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Unsupervised Learning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Machine Learning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508B6-CEB4-4714-A4CD-0AC56A095F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2368" y="3935277"/>
            <a:ext cx="2164011" cy="244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4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14DD58-EE75-437E-AD6C-3AE7A9950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772"/>
            <a:ext cx="9144000" cy="523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1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EDE6CAE-981B-4D6B-BA98-A2B7EF92D0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0267499"/>
              </p:ext>
            </p:extLst>
          </p:nvPr>
        </p:nvGraphicFramePr>
        <p:xfrm>
          <a:off x="6352368" y="3935277"/>
          <a:ext cx="2075195" cy="2382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831400" imgH="3250440" progId="Photoshop.Image.10">
                  <p:embed/>
                </p:oleObj>
              </mc:Choice>
              <mc:Fallback>
                <p:oleObj name="Image" r:id="rId2" imgW="2831400" imgH="3250440" progId="Photoshop.Image.10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2EA9F637-28B7-4561-8C30-B429BF7EC6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52368" y="3935277"/>
                        <a:ext cx="2075195" cy="23822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59CB1C-F89C-415C-AF10-0BC27A62562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5759" y="2009550"/>
            <a:ext cx="8504863" cy="4025490"/>
          </a:xfrm>
        </p:spPr>
        <p:txBody>
          <a:bodyPr/>
          <a:lstStyle/>
          <a:p>
            <a:r>
              <a:rPr lang="en-US" dirty="0"/>
              <a:t>Learn to select an action to maximize payoff (future rewards)</a:t>
            </a:r>
          </a:p>
          <a:p>
            <a:r>
              <a:rPr lang="en-US" dirty="0"/>
              <a:t>A reward and punishment function is provided that tells us how “good” certain states/actions are.</a:t>
            </a:r>
          </a:p>
          <a:p>
            <a:r>
              <a:rPr lang="en-US" dirty="0"/>
              <a:t>Making a decision now influences what decisions </a:t>
            </a:r>
            <a:br>
              <a:rPr lang="en-US" dirty="0"/>
            </a:br>
            <a:r>
              <a:rPr lang="en-US" dirty="0"/>
              <a:t>we can make in the future. 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0540D16-EBF5-0D44-A21F-B32E9F60957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8616975-30F2-B74D-B90F-E83C4C9562E7}" type="datetime1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Reinforcement Learning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959CB1C-F89C-415C-AF10-0BC27A62562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/>
              <a:t>use multiple learning algorithms to obtain better predictive performance than could be obtained from any of the constituent learning algorithms alone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0540D16-EBF5-0D44-A21F-B32E9F60957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8616975-30F2-B74D-B90F-E83C4C9562E7}" type="datetime1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Ensembles Method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2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C62FF2-5441-46B6-8715-6AD437270C2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99679-0F8B-4909-86D7-63C01B3A7E2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AAC7F5-52DD-473B-9A29-EC07BA6504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5D9596-2EF5-4D91-B4C7-9B3DFBDE7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245"/>
            <a:ext cx="9144000" cy="569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5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0354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Tic-Tac-Toe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B6D9FE-2B12-4BD8-9AF8-83BCD8C3D01D}"/>
              </a:ext>
            </a:extLst>
          </p:cNvPr>
          <p:cNvSpPr/>
          <p:nvPr/>
        </p:nvSpPr>
        <p:spPr>
          <a:xfrm>
            <a:off x="5119189" y="3078649"/>
            <a:ext cx="24085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to program the computer to play tic-tac-toe?</a:t>
            </a:r>
          </a:p>
        </p:txBody>
      </p:sp>
      <p:pic>
        <p:nvPicPr>
          <p:cNvPr id="1026" name="Picture 2" descr="https://i.giphy.com/l3vR89zLJyrTX7Kc8.gif">
            <a:hlinkClick r:id="rId2"/>
            <a:extLst>
              <a:ext uri="{FF2B5EF4-FFF2-40B4-BE49-F238E27FC236}">
                <a16:creationId xmlns:a16="http://schemas.microsoft.com/office/drawing/2014/main" id="{93B7BBE5-BD29-4C84-8F46-53813AF2CE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344" y="2035066"/>
            <a:ext cx="30480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37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Pre-requisite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Proficiency in </a:t>
            </a:r>
            <a:r>
              <a:rPr lang="en-US" b="1" dirty="0"/>
              <a:t>Algorithm and Programming</a:t>
            </a:r>
          </a:p>
          <a:p>
            <a:pPr lvl="1"/>
            <a:r>
              <a:rPr lang="en-US" dirty="0"/>
              <a:t>Basic Algorithm and Programming</a:t>
            </a:r>
          </a:p>
          <a:p>
            <a:pPr lvl="1"/>
            <a:r>
              <a:rPr lang="en-US" dirty="0"/>
              <a:t>Algorithm Analysis and Design</a:t>
            </a:r>
          </a:p>
          <a:p>
            <a:pPr lvl="1"/>
            <a:r>
              <a:rPr lang="en-US" dirty="0"/>
              <a:t>Calculus</a:t>
            </a:r>
          </a:p>
          <a:p>
            <a:pPr marL="346075" lvl="1" indent="-346075">
              <a:spcBef>
                <a:spcPts val="1800"/>
              </a:spcBef>
              <a:buSzPct val="135000"/>
              <a:buBlip>
                <a:blip r:embed="rId2"/>
              </a:buBlip>
            </a:pPr>
            <a:r>
              <a:rPr lang="en-US" sz="2000" b="1" dirty="0"/>
              <a:t>Linear Algebra</a:t>
            </a:r>
          </a:p>
          <a:p>
            <a:pPr marL="346075" lvl="1" indent="-346075">
              <a:spcBef>
                <a:spcPts val="1800"/>
              </a:spcBef>
              <a:buSzPct val="135000"/>
              <a:buBlip>
                <a:blip r:embed="rId2"/>
              </a:buBlip>
            </a:pPr>
            <a:r>
              <a:rPr lang="en-US" sz="2000" b="1" dirty="0"/>
              <a:t>Probabilistic and Statistics </a:t>
            </a:r>
            <a:endParaRPr lang="en-US" sz="2400" b="1" dirty="0"/>
          </a:p>
          <a:p>
            <a:r>
              <a:rPr lang="id-ID" b="1" dirty="0">
                <a:solidFill>
                  <a:srgbClr val="0000FF"/>
                </a:solidFill>
              </a:rPr>
              <a:t>Artificial</a:t>
            </a:r>
            <a:r>
              <a:rPr lang="en-US" b="1" dirty="0">
                <a:solidFill>
                  <a:srgbClr val="0000FF"/>
                </a:solidFill>
              </a:rPr>
              <a:t> Intelligence</a:t>
            </a:r>
          </a:p>
        </p:txBody>
      </p:sp>
    </p:spTree>
    <p:extLst>
      <p:ext uri="{BB962C8B-B14F-4D97-AF65-F5344CB8AC3E}">
        <p14:creationId xmlns:p14="http://schemas.microsoft.com/office/powerpoint/2010/main" val="176035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How to program the computer to play tic-tac-toe?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Option A</a:t>
            </a:r>
            <a:r>
              <a:rPr lang="en-US" dirty="0"/>
              <a:t>: The programmer writes explicit rules, e.g. 'if the opponent has two in a row, and the third is free, stop it by placing your mark there', etc.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(lots of work, difficult, not at all scalable!)</a:t>
            </a:r>
          </a:p>
          <a:p>
            <a:r>
              <a:rPr lang="en-US" dirty="0">
                <a:solidFill>
                  <a:srgbClr val="0000FF"/>
                </a:solidFill>
              </a:rPr>
              <a:t>Option B</a:t>
            </a:r>
            <a:r>
              <a:rPr lang="en-US" dirty="0"/>
              <a:t>: Go through the game tree, choose optimally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(for non-trivial games, must be combined with some heuristics to restrict tree size)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Tic-Tac-Toe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C6509-1E96-4EFF-A37E-590350B3C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60" y="2477628"/>
            <a:ext cx="6610638" cy="10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6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How to program the computer to play tic-tac-toe?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Option C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Let the computer try out various strategies by playing against itself and others, and noting which strategies lead to winning and which to losing </a:t>
            </a:r>
            <a:r>
              <a:rPr lang="en-US" dirty="0">
                <a:solidFill>
                  <a:srgbClr val="FF0000"/>
                </a:solidFill>
              </a:rPr>
              <a:t>(='machine learning')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Tic-Tac-Toe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C6509-1E96-4EFF-A37E-590350B3C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60" y="2477628"/>
            <a:ext cx="6610638" cy="10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7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Arthur Samuel (50's and 60's):</a:t>
            </a:r>
          </a:p>
          <a:p>
            <a:r>
              <a:rPr lang="en-US" dirty="0"/>
              <a:t>Computer program that learns to play checkers</a:t>
            </a:r>
          </a:p>
          <a:p>
            <a:r>
              <a:rPr lang="en-US" dirty="0"/>
              <a:t>Program plays against itself thousands of times, learns which positions are good and which are bad </a:t>
            </a:r>
            <a:br>
              <a:rPr lang="en-US" dirty="0"/>
            </a:br>
            <a:r>
              <a:rPr lang="en-US" dirty="0"/>
              <a:t>(i.e. which lead to winning and which to losing)</a:t>
            </a:r>
          </a:p>
          <a:p>
            <a:r>
              <a:rPr lang="en-US" dirty="0"/>
              <a:t>The computer program eventually </a:t>
            </a:r>
            <a:br>
              <a:rPr lang="en-US" dirty="0"/>
            </a:br>
            <a:r>
              <a:rPr lang="en-US" dirty="0"/>
              <a:t>becomes much better than </a:t>
            </a:r>
            <a:br>
              <a:rPr lang="en-US" dirty="0"/>
            </a:br>
            <a:r>
              <a:rPr lang="en-US" dirty="0"/>
              <a:t>the programmer.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Checker Game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3E09AE-643F-4826-AD44-DC532609DE3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3155" y="4349866"/>
            <a:ext cx="2658408" cy="189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0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Traditional: Programmer writes rules: </a:t>
            </a:r>
          </a:p>
          <a:p>
            <a:pPr lvl="1"/>
            <a:r>
              <a:rPr lang="en-US" dirty="0"/>
              <a:t>ex: If it contains '</a:t>
            </a:r>
            <a:r>
              <a:rPr lang="en-US" dirty="0" err="1"/>
              <a:t>viagra</a:t>
            </a:r>
            <a:r>
              <a:rPr lang="en-US" dirty="0"/>
              <a:t>' then it is spam.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(difficult, not user-adaptive)</a:t>
            </a:r>
          </a:p>
          <a:p>
            <a:r>
              <a:rPr lang="en-US" dirty="0"/>
              <a:t>Machine Learning:</a:t>
            </a:r>
          </a:p>
          <a:p>
            <a:pPr lvl="1"/>
            <a:r>
              <a:rPr lang="en-US" dirty="0"/>
              <a:t>The user marks which mails are spam, which are legit, and the computer learns itself what words are predictive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Spam Filtering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EFDF37-501E-49B7-BF6E-72322C9D5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4271645"/>
            <a:ext cx="28575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5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5760" y="2009550"/>
            <a:ext cx="3618860" cy="4025490"/>
          </a:xfrm>
        </p:spPr>
        <p:txBody>
          <a:bodyPr/>
          <a:lstStyle/>
          <a:p>
            <a:r>
              <a:rPr lang="en-US" dirty="0"/>
              <a:t>Traditional: </a:t>
            </a:r>
          </a:p>
          <a:p>
            <a:pPr lvl="1"/>
            <a:r>
              <a:rPr lang="en-US" dirty="0"/>
              <a:t>The programmer provides a standard dictionary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(words and expressions change!)</a:t>
            </a:r>
          </a:p>
          <a:p>
            <a:r>
              <a:rPr lang="en-US" dirty="0"/>
              <a:t>Machine Learning:</a:t>
            </a:r>
          </a:p>
          <a:p>
            <a:pPr lvl="1"/>
            <a:r>
              <a:rPr lang="en-US" dirty="0"/>
              <a:t>Previous search queries are used as examples!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of search queries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E17FE-4950-4E82-96B0-6AC58C5E5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20" y="1977656"/>
            <a:ext cx="5159380" cy="286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5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Credit card companies typically end up paying for fraud (stolen cards, stolen card numbers)</a:t>
            </a:r>
          </a:p>
          <a:p>
            <a:r>
              <a:rPr lang="en-US" dirty="0"/>
              <a:t>Useful to try to detect fraud, for instance large transactions</a:t>
            </a:r>
          </a:p>
          <a:p>
            <a:r>
              <a:rPr lang="en-US" dirty="0"/>
              <a:t>Important to be adaptive to the behaviors of customers, </a:t>
            </a:r>
            <a:br>
              <a:rPr lang="en-US" dirty="0"/>
            </a:br>
            <a:r>
              <a:rPr lang="en-US" dirty="0"/>
              <a:t>i.e. learn from existing data how users normally behave, and try to detect 'unusual' transactions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credit card fraud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6BC9D-A1A9-44FB-9D79-941280C39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691" y="4204970"/>
            <a:ext cx="20002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6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Automatically sorting mail (handwritten characters)</a:t>
            </a:r>
          </a:p>
          <a:p>
            <a:r>
              <a:rPr lang="en-US" dirty="0"/>
              <a:t>Digitizing old books and newspapers into easily searchable format (printed characters)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recognition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7AF32-5B85-4953-99D6-81795388A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349" y="3273024"/>
            <a:ext cx="3627600" cy="3020065"/>
          </a:xfrm>
          <a:prstGeom prst="rect">
            <a:avLst/>
          </a:prstGeom>
        </p:spPr>
      </p:pic>
      <p:pic>
        <p:nvPicPr>
          <p:cNvPr id="9" name="Picture 2" descr="http://karpathy.github.io/assets/rnn/house_generate.gif">
            <a:extLst>
              <a:ext uri="{FF2B5EF4-FFF2-40B4-BE49-F238E27FC236}">
                <a16:creationId xmlns:a16="http://schemas.microsoft.com/office/drawing/2014/main" id="{1AD79EC8-C1CF-4701-AF8D-2580FE0DEE3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596" y="3297908"/>
            <a:ext cx="3072719" cy="2970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71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Traditional: Programmer writes rules: </a:t>
            </a:r>
          </a:p>
          <a:p>
            <a:pPr lvl="1"/>
            <a:r>
              <a:rPr lang="en-US" dirty="0"/>
              <a:t>ex: If short dark hair, big nose, then it is Alex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(impossible! how do we judge the size of the nose?!)</a:t>
            </a:r>
          </a:p>
          <a:p>
            <a:r>
              <a:rPr lang="en-US" dirty="0"/>
              <a:t>Machine Learning:</a:t>
            </a:r>
          </a:p>
          <a:p>
            <a:pPr lvl="1"/>
            <a:r>
              <a:rPr lang="en-US" dirty="0"/>
              <a:t>The computer is shown many (image, name) example pairs, and the computer learns which features of the images are predictive </a:t>
            </a:r>
            <a:r>
              <a:rPr lang="en-US" dirty="0">
                <a:solidFill>
                  <a:srgbClr val="FF0000"/>
                </a:solidFill>
              </a:rPr>
              <a:t>(difficult, but not impossible)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Recognition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81BE3-C51A-4321-9D03-32803A6D8E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9421" y="4696186"/>
            <a:ext cx="4917306" cy="168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4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recognition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E73FDC5-08DC-47FF-A512-13D23E65F74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761331" y="2074862"/>
            <a:ext cx="55340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9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Sensors (radars, cameras) superior to humans</a:t>
            </a:r>
          </a:p>
          <a:p>
            <a:r>
              <a:rPr lang="en-US" dirty="0"/>
              <a:t>How to make the computer react appropriately to the sensor data?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Self-driving cars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6C5F9E-65F6-4685-8541-48FC4E3C4B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1560" y="3572993"/>
            <a:ext cx="2224725" cy="12346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3C0186-A608-42C1-8453-8FF7848358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924" y="4653419"/>
            <a:ext cx="2731526" cy="13535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5158E2-7014-4597-B22F-96B7E388768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6709" y="3456929"/>
            <a:ext cx="2582260" cy="15592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77BBF0-53D7-4987-8CC3-FAFE03E829E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5695" y="4022295"/>
            <a:ext cx="3318235" cy="22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5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Students are able to explain the concept of each machine learning method.</a:t>
            </a:r>
          </a:p>
          <a:p>
            <a:r>
              <a:rPr lang="en-US" dirty="0"/>
              <a:t>Students are able to identify, model, analyze and solve problems using machine learning methods.</a:t>
            </a:r>
          </a:p>
          <a:p>
            <a:r>
              <a:rPr lang="en-US" dirty="0"/>
              <a:t>Students are able to implement machine learning methods using programming languages to solve problems.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48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FF9254-BB6D-40E0-8365-24A595E1141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Mining chat and discussion forums</a:t>
            </a:r>
          </a:p>
          <a:p>
            <a:pPr lvl="1"/>
            <a:r>
              <a:rPr lang="en-US" dirty="0"/>
              <a:t>Breaking news</a:t>
            </a:r>
          </a:p>
          <a:p>
            <a:pPr lvl="1"/>
            <a:r>
              <a:rPr lang="en-US" dirty="0"/>
              <a:t>Detecting outbreaks of infectious disease</a:t>
            </a:r>
          </a:p>
          <a:p>
            <a:pPr lvl="1"/>
            <a:r>
              <a:rPr lang="en-US" dirty="0"/>
              <a:t>Tracking consumer sentiment about companies / products</a:t>
            </a:r>
          </a:p>
          <a:p>
            <a:pPr lvl="1"/>
            <a:r>
              <a:rPr lang="en-US" dirty="0"/>
              <a:t>Prediction of friends in Facebook, or prediction of who you’d like to follow on Twitter.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21DAAD-5107-45C1-A096-7BF954156CF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624E1-FC2D-482C-9A82-6A50B4121A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E285EA-3389-4131-AC21-AE2EBE15A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3CCB17-F6D7-4060-ABEC-E6FDA2D627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11578E-52BF-4329-90DB-DB64908594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8163" y="4515440"/>
            <a:ext cx="3461206" cy="173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0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Traditional: </a:t>
            </a:r>
          </a:p>
          <a:p>
            <a:pPr lvl="1"/>
            <a:r>
              <a:rPr lang="en-US" dirty="0"/>
              <a:t>Dictionary and explicit grammar </a:t>
            </a:r>
          </a:p>
          <a:p>
            <a:r>
              <a:rPr lang="en-US" dirty="0"/>
              <a:t>Machine Learning:</a:t>
            </a:r>
          </a:p>
          <a:p>
            <a:pPr lvl="1"/>
            <a:r>
              <a:rPr lang="en-US" dirty="0"/>
              <a:t>statistical machine translation based on example data is increasingly being used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97EEF-4E2E-4FC8-B8F1-E1BEBFEAD53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596" y="4208032"/>
            <a:ext cx="7217061" cy="182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6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Speech Recognition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50380D6-46BF-4D4D-98E0-1198E527070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recognize human speech, so that the computer can listen, write, understand, even answer the user's speech</a:t>
            </a:r>
          </a:p>
          <a:p>
            <a:r>
              <a:rPr lang="en-US" dirty="0"/>
              <a:t>Text-to-Speech</a:t>
            </a:r>
          </a:p>
          <a:p>
            <a:r>
              <a:rPr lang="en-US" dirty="0"/>
              <a:t>Google Duplex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1FE73B-4A07-4EA0-BDD8-298940716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622" y="4412550"/>
            <a:ext cx="2844718" cy="162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0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/>
          <a:lstStyle/>
          <a:p>
            <a:pPr algn="ctr"/>
            <a:r>
              <a:rPr lang="en-US" dirty="0"/>
              <a:t>Todays AI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2731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id-ID" dirty="0"/>
              <a:t>[2011] </a:t>
            </a:r>
            <a:r>
              <a:rPr lang="en-US" dirty="0"/>
              <a:t>IBM’s Watson won a game of Jeopardy against the top two all-time champions</a:t>
            </a:r>
          </a:p>
          <a:p>
            <a:pPr>
              <a:lnSpc>
                <a:spcPct val="150000"/>
              </a:lnSpc>
            </a:pPr>
            <a:r>
              <a:rPr lang="id-ID" dirty="0"/>
              <a:t>[2015-2018] </a:t>
            </a:r>
            <a:r>
              <a:rPr lang="en-US" dirty="0"/>
              <a:t>Neural Net beat human accuracy in 1000-class Visual Recognition in IMAGENET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2884EB-C6E3-684C-A39B-0E652C4E0E60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137D54C-61CE-1041-9449-8583DE2630BB}" type="datetime1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Todays AI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52D9B06-5F02-4E00-AC47-A0688961E0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7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the first computer program to defeat a professional human Go player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version: used a dataset of more than 100,000 Go games as a starting point for its own knowledge</a:t>
            </a:r>
          </a:p>
          <a:p>
            <a:r>
              <a:rPr lang="en-US" dirty="0"/>
              <a:t>Win 4-1 vs Lee Sedol in 2016</a:t>
            </a:r>
          </a:p>
          <a:p>
            <a:pPr lvl="1"/>
            <a:r>
              <a:rPr lang="en-US" dirty="0"/>
              <a:t>one of the strongest players </a:t>
            </a:r>
            <a:br>
              <a:rPr lang="en-US" dirty="0"/>
            </a:br>
            <a:r>
              <a:rPr lang="en-US" dirty="0"/>
              <a:t>in the history of Go</a:t>
            </a:r>
          </a:p>
          <a:p>
            <a:pPr lvl="1"/>
            <a:r>
              <a:rPr lang="en-US" dirty="0"/>
              <a:t>Awarded an "honorary 9 </a:t>
            </a:r>
            <a:r>
              <a:rPr lang="en-US" dirty="0" err="1"/>
              <a:t>dan</a:t>
            </a:r>
            <a:r>
              <a:rPr lang="en-US" dirty="0"/>
              <a:t>"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Mind’s AlphaGo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FB2D8B-68D1-4832-A791-E296D3C7CD5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0059" y="4166647"/>
            <a:ext cx="3101709" cy="201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5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version of AlphaGo: Learning from scratch</a:t>
            </a:r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a version without human data and stronger than any previous human-champion-defeating version  only by playing games against itself</a:t>
            </a:r>
          </a:p>
          <a:p>
            <a:pPr lvl="1"/>
            <a:r>
              <a:rPr lang="en-US" dirty="0"/>
              <a:t>Faster training to reach the same level</a:t>
            </a:r>
          </a:p>
          <a:p>
            <a:r>
              <a:rPr lang="en-US" dirty="0"/>
              <a:t>Win 2-1 vs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Jie</a:t>
            </a:r>
            <a:r>
              <a:rPr lang="en-US" dirty="0"/>
              <a:t> in 2017</a:t>
            </a:r>
          </a:p>
          <a:p>
            <a:pPr lvl="1"/>
            <a:r>
              <a:rPr lang="en-US" dirty="0"/>
              <a:t>current world No. 1 ranking player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Mind’s AlphaGo Zero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4C9A29-5651-4F5F-921F-2BAF7397B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5" name="Picture 4" descr="A person sitting at a desk in front of a computer&#10;&#10;Description generated with high confidence">
            <a:extLst>
              <a:ext uri="{FF2B5EF4-FFF2-40B4-BE49-F238E27FC236}">
                <a16:creationId xmlns:a16="http://schemas.microsoft.com/office/drawing/2014/main" id="{DC2FDC75-ACA4-4B55-A17D-B728CA45E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56"/>
          <a:stretch/>
        </p:blipFill>
        <p:spPr>
          <a:xfrm>
            <a:off x="5791200" y="4251416"/>
            <a:ext cx="2942741" cy="189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4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id-ID" dirty="0"/>
              <a:t>[2017] </a:t>
            </a:r>
            <a:r>
              <a:rPr lang="en-US" dirty="0" err="1"/>
              <a:t>DeepBlue</a:t>
            </a:r>
            <a:r>
              <a:rPr lang="en-US" dirty="0"/>
              <a:t> beat poker pro players</a:t>
            </a:r>
          </a:p>
          <a:p>
            <a:pPr>
              <a:lnSpc>
                <a:spcPct val="150000"/>
              </a:lnSpc>
            </a:pPr>
            <a:r>
              <a:rPr lang="id-ID" dirty="0"/>
              <a:t>[2017] </a:t>
            </a:r>
            <a:r>
              <a:rPr lang="en-US" dirty="0"/>
              <a:t>Elon Musk’s </a:t>
            </a:r>
            <a:r>
              <a:rPr lang="en-US" dirty="0" err="1"/>
              <a:t>OpenAI</a:t>
            </a:r>
            <a:r>
              <a:rPr lang="en-US" dirty="0"/>
              <a:t> Dota2 bot beat pro player </a:t>
            </a:r>
            <a:endParaRPr lang="id-ID" dirty="0"/>
          </a:p>
          <a:p>
            <a:pPr>
              <a:lnSpc>
                <a:spcPct val="150000"/>
              </a:lnSpc>
            </a:pPr>
            <a:r>
              <a:rPr lang="id-ID" dirty="0"/>
              <a:t>[2018] </a:t>
            </a:r>
            <a:r>
              <a:rPr lang="en-US" dirty="0"/>
              <a:t>A portrait created by AI just sold for</a:t>
            </a:r>
            <a:r>
              <a:rPr lang="id-ID" dirty="0"/>
              <a:t> </a:t>
            </a:r>
            <a:r>
              <a:rPr lang="en-US" dirty="0"/>
              <a:t>$432,000. </a:t>
            </a:r>
          </a:p>
          <a:p>
            <a:pPr>
              <a:lnSpc>
                <a:spcPct val="150000"/>
              </a:lnSpc>
            </a:pPr>
            <a:r>
              <a:rPr lang="en-US" dirty="0"/>
              <a:t>[2018] Video to Video Synthesis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AI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7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9841" y="2584222"/>
            <a:ext cx="2877006" cy="28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358775" cy="365125"/>
          </a:xfrm>
        </p:spPr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1643063" cy="365125"/>
          </a:xfrm>
        </p:spPr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28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Lets Open the </a:t>
            </a:r>
            <a:r>
              <a:rPr lang="en-US" i="1" dirty="0"/>
              <a:t>RPS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&amp; CLO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77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647" y="3489325"/>
            <a:ext cx="1809750" cy="2819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9908" y="5971465"/>
            <a:ext cx="2959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 MID/FINAL EXAM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B559614-AC8D-49E6-91BB-B2CA16E7EF2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5760" y="2009550"/>
            <a:ext cx="8326438" cy="4025490"/>
          </a:xfrm>
        </p:spPr>
        <p:txBody>
          <a:bodyPr/>
          <a:lstStyle/>
          <a:p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Penilaian</a:t>
            </a:r>
            <a:r>
              <a:rPr lang="en-US" dirty="0"/>
              <a:t>: a. 60%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, b. 10% </a:t>
            </a:r>
            <a:r>
              <a:rPr lang="en-US" dirty="0" err="1"/>
              <a:t>Kuis</a:t>
            </a:r>
            <a:r>
              <a:rPr lang="en-US" dirty="0"/>
              <a:t>/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Dosen</a:t>
            </a:r>
            <a:r>
              <a:rPr lang="en-US" dirty="0"/>
              <a:t> (4x)</a:t>
            </a:r>
          </a:p>
          <a:p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Besar</a:t>
            </a:r>
            <a:endParaRPr lang="en-US" dirty="0"/>
          </a:p>
          <a:p>
            <a:pPr lvl="1"/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1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mencakup</a:t>
            </a:r>
            <a:r>
              <a:rPr lang="en-US" dirty="0"/>
              <a:t> Unsupervised, Supervised, dan Ensemble </a:t>
            </a:r>
            <a:r>
              <a:rPr lang="en-US" dirty="0" err="1"/>
              <a:t>dengan</a:t>
            </a:r>
            <a:r>
              <a:rPr lang="en-US" dirty="0"/>
              <a:t> 1 </a:t>
            </a:r>
            <a:r>
              <a:rPr lang="en-US" dirty="0" err="1"/>
              <a:t>kasus</a:t>
            </a:r>
            <a:r>
              <a:rPr lang="en-US" dirty="0"/>
              <a:t> (dataset)</a:t>
            </a:r>
          </a:p>
          <a:p>
            <a:pPr lvl="1"/>
            <a:r>
              <a:rPr lang="en-US" dirty="0"/>
              <a:t>Unsupervised: </a:t>
            </a:r>
            <a:r>
              <a:rPr lang="en-US" dirty="0" err="1"/>
              <a:t>Melakukan</a:t>
            </a:r>
            <a:r>
              <a:rPr lang="en-US" dirty="0"/>
              <a:t> clustering dg k-means (program </a:t>
            </a:r>
            <a:r>
              <a:rPr lang="en-US" dirty="0" err="1"/>
              <a:t>dibangun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Supervised: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regresi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,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bebas</a:t>
            </a:r>
            <a:r>
              <a:rPr lang="en-US" dirty="0"/>
              <a:t>, </a:t>
            </a:r>
            <a:r>
              <a:rPr lang="en-US" dirty="0" err="1"/>
              <a:t>boleh</a:t>
            </a:r>
            <a:r>
              <a:rPr lang="en-US" dirty="0"/>
              <a:t> library</a:t>
            </a:r>
          </a:p>
          <a:p>
            <a:pPr lvl="1"/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/</a:t>
            </a:r>
            <a:r>
              <a:rPr lang="en-US" dirty="0" err="1"/>
              <a:t>setelah</a:t>
            </a:r>
            <a:r>
              <a:rPr lang="en-US" dirty="0"/>
              <a:t> masa UTSs</a:t>
            </a:r>
          </a:p>
          <a:p>
            <a:pPr lvl="1"/>
            <a:r>
              <a:rPr lang="en-US" dirty="0" err="1"/>
              <a:t>Penilaian</a:t>
            </a:r>
            <a:r>
              <a:rPr lang="en-US" dirty="0"/>
              <a:t> oleh </a:t>
            </a:r>
            <a:r>
              <a:rPr lang="en-US" dirty="0" err="1"/>
              <a:t>dosen</a:t>
            </a:r>
            <a:r>
              <a:rPr lang="en-US" dirty="0"/>
              <a:t> pada 2 </a:t>
            </a:r>
            <a:r>
              <a:rPr lang="en-US" dirty="0" err="1"/>
              <a:t>pertemuan</a:t>
            </a:r>
            <a:r>
              <a:rPr lang="en-US" dirty="0"/>
              <a:t> </a:t>
            </a:r>
            <a:r>
              <a:rPr lang="en-US" dirty="0" err="1"/>
              <a:t>presentasi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32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sz="quarter" idx="14"/>
          </p:nvPr>
        </p:nvGraphicFramePr>
        <p:xfrm>
          <a:off x="1015707" y="2391043"/>
          <a:ext cx="4402456" cy="31124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1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1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6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id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	…	100.0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6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</a:t>
                      </a:r>
                      <a:endParaRPr lang="id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75	…	79.99</a:t>
                      </a:r>
                      <a:endParaRPr lang="id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6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id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70	…	74.99</a:t>
                      </a:r>
                      <a:endParaRPr lang="id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6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BC</a:t>
                      </a:r>
                      <a:endParaRPr lang="id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	…	69.99</a:t>
                      </a:r>
                      <a:endParaRPr lang="id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6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id-I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	…	59.99</a:t>
                      </a:r>
                      <a:endParaRPr lang="id-I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62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id-ID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40	…	49.99</a:t>
                      </a:r>
                      <a:endParaRPr lang="id-ID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62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	...	39.99</a:t>
                      </a:r>
                      <a:endParaRPr lang="id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Points</a:t>
            </a:r>
            <a:endParaRPr lang="id-ID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Machine Learning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647" y="3489325"/>
            <a:ext cx="18097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2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2/16/2021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1141446"/>
          </a:xfrm>
        </p:spPr>
        <p:txBody>
          <a:bodyPr/>
          <a:lstStyle/>
          <a:p>
            <a:pPr algn="ctr"/>
            <a:r>
              <a:rPr lang="en-US" dirty="0"/>
              <a:t>Academic Honesty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Collaboration policy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7023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plate_informatika_slid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77E4CE6181B5468993023085D812CE" ma:contentTypeVersion="2" ma:contentTypeDescription="Create a new document." ma:contentTypeScope="" ma:versionID="b9533b59baa830e7700c4c3f0fbae45d">
  <xsd:schema xmlns:xsd="http://www.w3.org/2001/XMLSchema" xmlns:xs="http://www.w3.org/2001/XMLSchema" xmlns:p="http://schemas.microsoft.com/office/2006/metadata/properties" xmlns:ns2="a5806ed8-81b7-4960-bbab-6ce2e5895995" targetNamespace="http://schemas.microsoft.com/office/2006/metadata/properties" ma:root="true" ma:fieldsID="7c508680aedb6a361e83572ed00c6305" ns2:_="">
    <xsd:import namespace="a5806ed8-81b7-4960-bbab-6ce2e58959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806ed8-81b7-4960-bbab-6ce2e58959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C49223-ED26-4CB1-816C-8D75A31C1E66}"/>
</file>

<file path=customXml/itemProps2.xml><?xml version="1.0" encoding="utf-8"?>
<ds:datastoreItem xmlns:ds="http://schemas.openxmlformats.org/officeDocument/2006/customXml" ds:itemID="{A84C357B-1F29-4618-814B-058314EE1113}"/>
</file>

<file path=customXml/itemProps3.xml><?xml version="1.0" encoding="utf-8"?>
<ds:datastoreItem xmlns:ds="http://schemas.openxmlformats.org/officeDocument/2006/customXml" ds:itemID="{BBDEC03B-4622-4DD4-BD4D-1435C1B636CC}"/>
</file>

<file path=docProps/app.xml><?xml version="1.0" encoding="utf-8"?>
<Properties xmlns="http://schemas.openxmlformats.org/officeDocument/2006/extended-properties" xmlns:vt="http://schemas.openxmlformats.org/officeDocument/2006/docPropsVTypes">
  <Template>ieee_presentation_template.pot</Template>
  <TotalTime>5704</TotalTime>
  <Words>2293</Words>
  <Application>Microsoft Office PowerPoint</Application>
  <PresentationFormat>On-screen Show (4:3)</PresentationFormat>
  <Paragraphs>435</Paragraphs>
  <Slides>59</Slides>
  <Notes>2</Notes>
  <HiddenSlides>4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Brush Script Std</vt:lpstr>
      <vt:lpstr>Calibri</vt:lpstr>
      <vt:lpstr>Lucida Grande</vt:lpstr>
      <vt:lpstr>Verdana</vt:lpstr>
      <vt:lpstr>Wingdings</vt:lpstr>
      <vt:lpstr>template_informatika_slide</vt:lpstr>
      <vt:lpstr>Image</vt:lpstr>
      <vt:lpstr>Machine Learning</vt:lpstr>
      <vt:lpstr>Today’s Agenda</vt:lpstr>
      <vt:lpstr>Course Introduction</vt:lpstr>
      <vt:lpstr>Pre-requisite</vt:lpstr>
      <vt:lpstr>Course Objectives</vt:lpstr>
      <vt:lpstr>Syllabus &amp; CLO</vt:lpstr>
      <vt:lpstr>Scoring</vt:lpstr>
      <vt:lpstr>Final Points</vt:lpstr>
      <vt:lpstr>Academic Honesty and Collaboration policy</vt:lpstr>
      <vt:lpstr>Rule 1</vt:lpstr>
      <vt:lpstr>Rule 2</vt:lpstr>
      <vt:lpstr>Rule 3</vt:lpstr>
      <vt:lpstr>Turning in something late/incomplete  is better than  violating the honor code</vt:lpstr>
      <vt:lpstr>Link</vt:lpstr>
      <vt:lpstr>References</vt:lpstr>
      <vt:lpstr>Introduction to Machine Learning</vt:lpstr>
      <vt:lpstr>What is Machine Learning?</vt:lpstr>
      <vt:lpstr>What is Machine Learning?</vt:lpstr>
      <vt:lpstr>What is Machine Learning?</vt:lpstr>
      <vt:lpstr>What is Machine Learning?</vt:lpstr>
      <vt:lpstr>Learn from Data</vt:lpstr>
      <vt:lpstr>Availability of data</vt:lpstr>
      <vt:lpstr>Related Scientific Disciplines</vt:lpstr>
      <vt:lpstr>Related Scientific Disciplines</vt:lpstr>
      <vt:lpstr>Related Scientific Disciplines</vt:lpstr>
      <vt:lpstr>Related Scientific Disciplines</vt:lpstr>
      <vt:lpstr>Machine Learning Taxonomy</vt:lpstr>
      <vt:lpstr>PowerPoint Presentation</vt:lpstr>
      <vt:lpstr>Machine Learning Taxonomy</vt:lpstr>
      <vt:lpstr>PowerPoint Presentation</vt:lpstr>
      <vt:lpstr>Supervised Learning</vt:lpstr>
      <vt:lpstr>PowerPoint Presentation</vt:lpstr>
      <vt:lpstr>Unsupervised Learning</vt:lpstr>
      <vt:lpstr>PowerPoint Presentation</vt:lpstr>
      <vt:lpstr>Reinforcement Learning</vt:lpstr>
      <vt:lpstr>Ensembles Method</vt:lpstr>
      <vt:lpstr>PowerPoint Presentation</vt:lpstr>
      <vt:lpstr>Examples</vt:lpstr>
      <vt:lpstr>Tic-Tac-Toe</vt:lpstr>
      <vt:lpstr>Tic-Tac-Toe</vt:lpstr>
      <vt:lpstr>Tic-Tac-Toe</vt:lpstr>
      <vt:lpstr>Checker Game</vt:lpstr>
      <vt:lpstr>Spam Filtering</vt:lpstr>
      <vt:lpstr>Prediction of search queries</vt:lpstr>
      <vt:lpstr>Detecting credit card fraud</vt:lpstr>
      <vt:lpstr>Character recognition</vt:lpstr>
      <vt:lpstr>Face Recognition</vt:lpstr>
      <vt:lpstr>Character recognition</vt:lpstr>
      <vt:lpstr>Self-driving cars</vt:lpstr>
      <vt:lpstr>Social Media Analysis</vt:lpstr>
      <vt:lpstr>Machine Translation</vt:lpstr>
      <vt:lpstr>Automatic Speech Recognition</vt:lpstr>
      <vt:lpstr>Todays AI</vt:lpstr>
      <vt:lpstr>Todays AI</vt:lpstr>
      <vt:lpstr>Deep Mind’s AlphaGo</vt:lpstr>
      <vt:lpstr>Deep Mind’s AlphaGo Zero</vt:lpstr>
      <vt:lpstr>Todays AI</vt:lpstr>
      <vt:lpstr>Question?</vt:lpstr>
      <vt:lpstr>PowerPoint Presentation</vt:lpstr>
    </vt:vector>
  </TitlesOfParts>
  <Company>IEEE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Anditya Arifianto</dc:creator>
  <cp:lastModifiedBy>AGUNG TOTO WIBOWO</cp:lastModifiedBy>
  <cp:revision>384</cp:revision>
  <dcterms:created xsi:type="dcterms:W3CDTF">2012-11-14T18:53:32Z</dcterms:created>
  <dcterms:modified xsi:type="dcterms:W3CDTF">2021-02-17T02:13:40Z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0x0101005877E4CE6181B5468993023085D812CE</vt:lpwstr>
  </property>
</Properties>
</file>